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png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80" r:id="rId1"/>
    <p:sldMasterId id="2147484109" r:id="rId2"/>
    <p:sldMasterId id="2147484092" r:id="rId3"/>
  </p:sldMasterIdLst>
  <p:notesMasterIdLst>
    <p:notesMasterId r:id="rId41"/>
  </p:notesMasterIdLst>
  <p:handoutMasterIdLst>
    <p:handoutMasterId r:id="rId42"/>
  </p:handoutMasterIdLst>
  <p:sldIdLst>
    <p:sldId id="256" r:id="rId4"/>
    <p:sldId id="260" r:id="rId5"/>
    <p:sldId id="257" r:id="rId6"/>
    <p:sldId id="262" r:id="rId7"/>
    <p:sldId id="261" r:id="rId8"/>
    <p:sldId id="263" r:id="rId9"/>
    <p:sldId id="264" r:id="rId10"/>
    <p:sldId id="265" r:id="rId11"/>
    <p:sldId id="266" r:id="rId12"/>
    <p:sldId id="287" r:id="rId13"/>
    <p:sldId id="305" r:id="rId14"/>
    <p:sldId id="302" r:id="rId15"/>
    <p:sldId id="267" r:id="rId16"/>
    <p:sldId id="268" r:id="rId17"/>
    <p:sldId id="269" r:id="rId18"/>
    <p:sldId id="300" r:id="rId19"/>
    <p:sldId id="25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83" r:id="rId28"/>
    <p:sldId id="282" r:id="rId29"/>
    <p:sldId id="277" r:id="rId30"/>
    <p:sldId id="278" r:id="rId31"/>
    <p:sldId id="279" r:id="rId32"/>
    <p:sldId id="280" r:id="rId33"/>
    <p:sldId id="281" r:id="rId34"/>
    <p:sldId id="303" r:id="rId35"/>
    <p:sldId id="304" r:id="rId36"/>
    <p:sldId id="289" r:id="rId37"/>
    <p:sldId id="288" r:id="rId38"/>
    <p:sldId id="286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853"/>
    <a:srgbClr val="F9C523"/>
    <a:srgbClr val="F2C570"/>
    <a:srgbClr val="00B8E1"/>
    <a:srgbClr val="9D739E"/>
    <a:srgbClr val="F0E9EE"/>
    <a:srgbClr val="DEE2EA"/>
    <a:srgbClr val="E8DEE6"/>
    <a:srgbClr val="CAC2C8"/>
    <a:srgbClr val="00A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73723" autoAdjust="0"/>
  </p:normalViewPr>
  <p:slideViewPr>
    <p:cSldViewPr snapToGrid="0" snapToObjects="1">
      <p:cViewPr varScale="1">
        <p:scale>
          <a:sx n="54" d="100"/>
          <a:sy n="54" d="100"/>
        </p:scale>
        <p:origin x="139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44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D739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2-A742-995C-586D293C3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8E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2-A742-995C-586D293C3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9C85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12-A742-995C-586D293C3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55562256"/>
        <c:axId val="-855567152"/>
      </c:barChart>
      <c:catAx>
        <c:axId val="-85556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5567152"/>
        <c:crosses val="autoZero"/>
        <c:auto val="1"/>
        <c:lblAlgn val="ctr"/>
        <c:lblOffset val="100"/>
        <c:noMultiLvlLbl val="0"/>
      </c:catAx>
      <c:valAx>
        <c:axId val="-85556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556225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Female Height</a:t>
            </a:r>
          </a:p>
          <a:p>
            <a:pPr>
              <a:defRPr/>
            </a:pPr>
            <a:r>
              <a:rPr lang="en-US" baseline="0" dirty="0"/>
              <a:t>Per country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Latvia</c:v>
                </c:pt>
                <c:pt idx="1">
                  <c:v>Australia</c:v>
                </c:pt>
                <c:pt idx="2">
                  <c:v>Scotland</c:v>
                </c:pt>
                <c:pt idx="3">
                  <c:v>Peru</c:v>
                </c:pt>
                <c:pt idx="4">
                  <c:v>South Africa</c:v>
                </c:pt>
                <c:pt idx="5">
                  <c:v>India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5.5</c:v>
                </c:pt>
                <c:pt idx="1">
                  <c:v>5.4</c:v>
                </c:pt>
                <c:pt idx="2">
                  <c:v>5.4</c:v>
                </c:pt>
                <c:pt idx="3">
                  <c:v>5.4</c:v>
                </c:pt>
                <c:pt idx="4">
                  <c:v>5.2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8D-4704-B627-DBEBDA71F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0561343"/>
        <c:axId val="656068671"/>
      </c:barChart>
      <c:catAx>
        <c:axId val="660561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068671"/>
        <c:crossesAt val="0"/>
        <c:auto val="1"/>
        <c:lblAlgn val="ctr"/>
        <c:lblOffset val="100"/>
        <c:noMultiLvlLbl val="0"/>
      </c:catAx>
      <c:valAx>
        <c:axId val="6560686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561343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FE14B-3ACE-C14B-976F-D4DD09CFBFB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479B3-42F7-3944-841C-181ACE96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3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FFB5D-C1F5-2842-8CAF-C81518F68F7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F6536-074C-7C47-ADA5-29478494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ime.com/3935281/what-are-my-health-risk-factor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ir2018.wid.world/part-2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97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/>
              <a:t>This type of aesthetics just make the lower percentages look larger!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6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 filled line chart must have an axis going to zero, otherwise the ink used misrepresents what is really happening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83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-Bubble charts: X, Y, Size, Colour.</a:t>
            </a:r>
          </a:p>
          <a:p>
            <a:r>
              <a:rPr lang="en-GB" noProof="0" dirty="0"/>
              <a:t>-Problem: X &amp; Y compare while colour/size identify!</a:t>
            </a:r>
          </a:p>
          <a:p>
            <a:r>
              <a:rPr lang="en-GB" noProof="0" dirty="0"/>
              <a:t>-Hard to compare with so much difference in population.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4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-In this diagram, the 65+ disk has </a:t>
            </a:r>
            <a:r>
              <a:rPr lang="en-GB" b="1" dirty="0"/>
              <a:t>one half the radius </a:t>
            </a:r>
            <a:r>
              <a:rPr lang="en-GB" b="0" dirty="0"/>
              <a:t>than the 46-54 one, but this translates into</a:t>
            </a:r>
            <a:r>
              <a:rPr lang="en-GB" dirty="0"/>
              <a:t> </a:t>
            </a:r>
            <a:r>
              <a:rPr lang="en-GB" b="1" dirty="0"/>
              <a:t>one fourth the area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17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“Donut” chart</a:t>
            </a:r>
          </a:p>
          <a:p>
            <a:pPr marL="228600" indent="-228600">
              <a:buAutoNum type="arabicParenR"/>
            </a:pPr>
            <a:r>
              <a:rPr lang="en-GB" noProof="0" dirty="0"/>
              <a:t>Why letters?</a:t>
            </a:r>
          </a:p>
          <a:p>
            <a:pPr marL="228600" indent="-228600">
              <a:buAutoNum type="arabicParenR"/>
            </a:pPr>
            <a:r>
              <a:rPr lang="en-GB" noProof="0" dirty="0"/>
              <a:t>Outer circles will get more ink than inner ones! (like in a race, athletes cannot start aligned)</a:t>
            </a:r>
          </a:p>
          <a:p>
            <a:pPr marL="0" indent="0">
              <a:buNone/>
            </a:pPr>
            <a:r>
              <a:rPr lang="en-GB" noProof="0"/>
              <a:t>THERE ARE SOME EXAMPLES OF THIS IN THE BOOKS</a:t>
            </a:r>
            <a:r>
              <a:rPr lang="en-GB" noProof="0" dirty="0"/>
              <a:t>!</a:t>
            </a:r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74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-This one </a:t>
            </a:r>
            <a:r>
              <a:rPr lang="en-GB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appeared </a:t>
            </a:r>
            <a:r>
              <a:rPr lang="en-GB" sz="120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</a:t>
            </a:r>
            <a:r>
              <a:rPr lang="en-GB" sz="120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 Magazine article</a:t>
            </a:r>
            <a:r>
              <a:rPr lang="en-GB" sz="120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illustrates the most common causes of death, by age group</a:t>
            </a:r>
          </a:p>
          <a:p>
            <a:r>
              <a:rPr lang="en-GB" sz="1200" u="none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-Too much info in a single figure!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60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-If you look vertically into a single point, it appears that there is proportional ink.</a:t>
            </a:r>
          </a:p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13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In a way, this is misleading axis!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57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-3D bar charts became popular in the 90’s as tools such as </a:t>
            </a:r>
            <a:r>
              <a:rPr lang="en-GB" noProof="0" dirty="0" err="1"/>
              <a:t>Matlab</a:t>
            </a:r>
            <a:r>
              <a:rPr lang="en-GB" noProof="0" dirty="0"/>
              <a:t> were capable of producing them</a:t>
            </a:r>
          </a:p>
          <a:p>
            <a:r>
              <a:rPr lang="en-GB" noProof="0" dirty="0"/>
              <a:t>-By nature, they violate the proportional ink principle</a:t>
            </a:r>
          </a:p>
          <a:p>
            <a:r>
              <a:rPr lang="en-GB" noProof="0" dirty="0"/>
              <a:t>-Moving from 2D to 3D offered no significant value</a:t>
            </a:r>
          </a:p>
          <a:p>
            <a:r>
              <a:rPr lang="en-GB" noProof="0" dirty="0"/>
              <a:t>	Both variables have to be high to lead to the disease!</a:t>
            </a:r>
          </a:p>
          <a:p>
            <a:r>
              <a:rPr lang="en-GB" noProof="0" dirty="0"/>
              <a:t>-Alternative: Heatmap</a:t>
            </a:r>
          </a:p>
          <a:p>
            <a:r>
              <a:rPr lang="en-GB" noProof="0" dirty="0"/>
              <a:t>	Problem: Quantitative values are not well encoded in colours!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15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-End-caps extend the effective visual length of each bar (grey is larger than orange).</a:t>
            </a:r>
          </a:p>
          <a:p>
            <a:r>
              <a:rPr lang="en-GB" noProof="0" dirty="0"/>
              <a:t>-They used black in the second bar, which doesn’t allow to see the end cap.</a:t>
            </a:r>
          </a:p>
          <a:p>
            <a:r>
              <a:rPr lang="en-GB" noProof="0" dirty="0"/>
              <a:t>-Angle makes it difficult to assess the length.</a:t>
            </a:r>
          </a:p>
          <a:p>
            <a:r>
              <a:rPr lang="es-ES" noProof="0" dirty="0"/>
              <a:t>-</a:t>
            </a:r>
            <a:r>
              <a:rPr lang="en-GB" noProof="0" dirty="0"/>
              <a:t>Black wasn’t a good choice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21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dirty="0"/>
              <a:t>Bar graphs emphasise the </a:t>
            </a:r>
            <a:r>
              <a:rPr lang="en-GB" i="1" dirty="0"/>
              <a:t>absolute magnitude</a:t>
            </a:r>
            <a:r>
              <a:rPr lang="en-GB" dirty="0"/>
              <a:t> of values associated with each category. In contrast, line graphs emphasise the </a:t>
            </a:r>
            <a:r>
              <a:rPr lang="en-GB" i="1" dirty="0"/>
              <a:t>change</a:t>
            </a:r>
            <a:r>
              <a:rPr lang="en-GB" dirty="0"/>
              <a:t> in the dependent variable (usually the y-axis) as the independent variable (usually the x-axis) changes. </a:t>
            </a:r>
          </a:p>
          <a:p>
            <a:r>
              <a:rPr lang="es-ES" dirty="0"/>
              <a:t>-</a:t>
            </a:r>
            <a:r>
              <a:rPr lang="en-GB" dirty="0"/>
              <a:t>Therefore, the starting point may be a value different than 0!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4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-The horizontal gridlines are not parallel.</a:t>
            </a:r>
          </a:p>
          <a:p>
            <a:r>
              <a:rPr lang="en-GB" noProof="0" dirty="0"/>
              <a:t>-Bars towards the left are shorter and use less 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56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JAIL!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1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-Pie charts are usually hard to assess because of their radial nature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36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story comes from the book “Expected Goals” by Rory Smith. Jaap Stam was sacked from Manchester because data showed he made fewer tackles. Nonetheless, this was NOT a symbol of him being a lousy defender; quite the opposite, he was becoming a better defender with better field awareness, positioning on the field and ball recovery. Manchester United will eventually regret this decision (not the first one!)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60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-If you “fit” the line graph, then it can be misleading! The plot in the left is more “dramatic” than the one in the right!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24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-</a:t>
            </a:r>
            <a:r>
              <a:rPr lang="en-GB" dirty="0"/>
              <a:t>The link contains a blog post talking about the fact that line graphs that do not include zero should include a whitespace between the lowest point and the x-axis.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60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dirty="0"/>
              <a:t>The graph illustrates a temporal correlation between thyroid cancer and the use of glyphosate in soy and corn.</a:t>
            </a:r>
          </a:p>
          <a:p>
            <a:r>
              <a:rPr lang="en-GB" dirty="0"/>
              <a:t>-The axis on the left, corresponding to the bar chart, doesn't go to zero.</a:t>
            </a:r>
          </a:p>
          <a:p>
            <a:r>
              <a:rPr lang="en-GB" dirty="0"/>
              <a:t>-Both the scale and </a:t>
            </a:r>
            <a:r>
              <a:rPr lang="en-GB" i="1" dirty="0"/>
              <a:t>the intercept</a:t>
            </a:r>
            <a:r>
              <a:rPr lang="en-GB" dirty="0"/>
              <a:t> of the other vertical axis (on the right) have been adjusted so that the red curve traces the peaks of the yellow bars (they have hacked the graph to enforce correlation). </a:t>
            </a:r>
          </a:p>
          <a:p>
            <a:r>
              <a:rPr lang="en-GB" dirty="0"/>
              <a:t>-To make the curves do this, the right axis has to go all the way to </a:t>
            </a:r>
            <a:r>
              <a:rPr lang="en-GB" i="1" dirty="0"/>
              <a:t>-10%</a:t>
            </a:r>
            <a:r>
              <a:rPr lang="en-GB" dirty="0"/>
              <a:t> GE corn planted, which is </a:t>
            </a:r>
            <a:r>
              <a:rPr lang="en-GB" i="1" dirty="0"/>
              <a:t>-</a:t>
            </a:r>
            <a:r>
              <a:rPr lang="en-GB" dirty="0"/>
              <a:t>10,000 tons glyphosate used! </a:t>
            </a:r>
          </a:p>
          <a:p>
            <a:r>
              <a:rPr lang="en-GB" dirty="0"/>
              <a:t>-Axis need not to go to zero, but the fact that the right one needs to go to negative numbers is alarming…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3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dirty="0"/>
              <a:t>The graph reproduced below from </a:t>
            </a:r>
            <a:r>
              <a:rPr lang="en-GB" dirty="0">
                <a:hlinkClick r:id="rId3"/>
              </a:rPr>
              <a:t>World Inequity Report 2018</a:t>
            </a:r>
            <a:r>
              <a:rPr lang="en-GB" dirty="0"/>
              <a:t> illustrates the growth in real income from 1980 to 2016 for the combined populations of China, India, US-Canada, and Western Europe.</a:t>
            </a:r>
          </a:p>
          <a:p>
            <a:r>
              <a:rPr lang="es-ES" dirty="0"/>
              <a:t>-</a:t>
            </a:r>
            <a:r>
              <a:rPr lang="en-GB" dirty="0"/>
              <a:t>At the far-right side of the graph, we have a population segment corresponding to less than 0.001% of the population living in a region the same size as used to represent the 10% of the population across the majority of the graph.</a:t>
            </a:r>
          </a:p>
          <a:p>
            <a:r>
              <a:rPr lang="en-GB" dirty="0"/>
              <a:t>-It creates the impression that the high growth among top income brackets is broadly spread across the wealthier fraction of the population. This is misleading; the top 1% of the population occupies three-quarters of space along the horizontal axis as the bottom 50%.</a:t>
            </a:r>
          </a:p>
          <a:p>
            <a:r>
              <a:rPr lang="es-ES" dirty="0"/>
              <a:t>-</a:t>
            </a:r>
            <a:r>
              <a:rPr lang="en-GB" dirty="0"/>
              <a:t>In a way, this is what happens with the first </a:t>
            </a:r>
            <a:r>
              <a:rPr lang="en-GB" dirty="0" err="1"/>
              <a:t>Pastafastarian</a:t>
            </a:r>
            <a:r>
              <a:rPr lang="en-GB" dirty="0"/>
              <a:t> plot since the last year’s period is 20 years instead of 40!</a:t>
            </a:r>
          </a:p>
          <a:p>
            <a:r>
              <a:rPr lang="en-GB" dirty="0"/>
              <a:t>-Regarding the “golden ratio”, the rule is NOT applicable here because if we use the formula, b would be a negative number, and it doesn’t make sense to show negative percentages in this case (since it is growth).</a:t>
            </a:r>
          </a:p>
          <a:p>
            <a:r>
              <a:rPr lang="en-GB" dirty="0"/>
              <a:t>   b=(3c-a)/2=(3*50-350)/2=-100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7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</a:t>
            </a:r>
            <a:r>
              <a:rPr lang="en-GB" dirty="0"/>
              <a:t>Categorical variable are not appropriate for display using a line graph.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76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35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-Author’s view was that deaths </a:t>
            </a:r>
            <a:r>
              <a:rPr lang="en-GB" i="1" dirty="0"/>
              <a:t>are</a:t>
            </a:r>
            <a:r>
              <a:rPr lang="en-GB" dirty="0"/>
              <a:t> negative things and should be represented as such.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73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5" y="1866495"/>
            <a:ext cx="9144000" cy="104233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5" y="3085042"/>
            <a:ext cx="9144000" cy="1571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1086" y="1096432"/>
            <a:ext cx="6172200" cy="46206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6098" y="1096432"/>
            <a:ext cx="3933825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6" y="2167466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700" cy="687178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19" name="Freeform 18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30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9D739E"/>
          </a:solidFill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3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7621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85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0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29195" y="390846"/>
            <a:ext cx="1111170" cy="5811838"/>
          </a:xfrm>
          <a:prstGeom prst="rect">
            <a:avLst/>
          </a:prstGeom>
        </p:spPr>
        <p:txBody>
          <a:bodyPr vert="eaVert"/>
          <a:lstStyle>
            <a:lvl1pPr>
              <a:defRPr sz="3400" b="1">
                <a:solidFill>
                  <a:srgbClr val="69216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189" y="403546"/>
            <a:ext cx="9324372" cy="5811838"/>
          </a:xfrm>
          <a:prstGeom prst="rect">
            <a:avLst/>
          </a:prstGeom>
        </p:spPr>
        <p:txBody>
          <a:bodyPr vert="eaVert"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465" y="563036"/>
            <a:ext cx="1253069" cy="347134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69216A"/>
                </a:solidFill>
              </a:defRPr>
            </a:lvl1pPr>
          </a:lstStyle>
          <a:p>
            <a:fld id="{7F3777FD-75A6-B146-A4D0-80CAC805A384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475593" y="3053073"/>
            <a:ext cx="5380697" cy="35828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1142" y="146825"/>
            <a:ext cx="431799" cy="358286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D9267D-069E-5F46-80B9-B3F4B75463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0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8" y="1873797"/>
            <a:ext cx="10515600" cy="1307109"/>
          </a:xfrm>
          <a:prstGeom prst="rect">
            <a:avLst/>
          </a:prstGeom>
        </p:spPr>
        <p:txBody>
          <a:bodyPr anchor="t"/>
          <a:lstStyle>
            <a:lvl1pPr>
              <a:defRPr sz="60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8" y="3180907"/>
            <a:ext cx="10528300" cy="667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09017" y="2920050"/>
            <a:ext cx="10494000" cy="1"/>
          </a:xfrm>
          <a:prstGeom prst="line">
            <a:avLst/>
          </a:prstGeom>
          <a:ln w="25400">
            <a:solidFill>
              <a:srgbClr val="692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7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43" y="1026199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43" y="1757928"/>
            <a:ext cx="10515600" cy="4057777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1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64" y="1027646"/>
            <a:ext cx="10515600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1324" y="1870148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324" y="246859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69001" y="1870148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60534" y="2477059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91323" y="1028230"/>
            <a:ext cx="10509173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1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3363" y="1028700"/>
            <a:ext cx="10515600" cy="1257300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4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2047482558"/>
              </p:ext>
            </p:extLst>
          </p:nvPr>
        </p:nvGraphicFramePr>
        <p:xfrm>
          <a:off x="656863" y="901699"/>
          <a:ext cx="10515600" cy="502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9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028700"/>
            <a:ext cx="10871200" cy="70647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51304287"/>
              </p:ext>
            </p:extLst>
          </p:nvPr>
        </p:nvGraphicFramePr>
        <p:xfrm>
          <a:off x="584200" y="1755840"/>
          <a:ext cx="10871200" cy="397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128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4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096431"/>
            <a:ext cx="4051300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1087" y="1096431"/>
            <a:ext cx="6356519" cy="462915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69216A"/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69216A"/>
                </a:solidFill>
              </a:defRPr>
            </a:lvl3pPr>
            <a:lvl4pPr>
              <a:defRPr sz="2000"/>
            </a:lvl4pPr>
            <a:lvl5pPr>
              <a:defRPr sz="2000">
                <a:solidFill>
                  <a:srgbClr val="69216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8" y="2167465"/>
            <a:ext cx="404966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3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3" r:id="rId2"/>
    <p:sldLayoutId id="2147484082" r:id="rId3"/>
    <p:sldLayoutId id="2147484084" r:id="rId4"/>
    <p:sldLayoutId id="2147484085" r:id="rId5"/>
    <p:sldLayoutId id="2147484086" r:id="rId6"/>
    <p:sldLayoutId id="2147484087" r:id="rId7"/>
    <p:sldLayoutId id="2147484108" r:id="rId8"/>
    <p:sldLayoutId id="2147484088" r:id="rId9"/>
    <p:sldLayoutId id="2147484089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82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2" r:id="rId2"/>
    <p:sldLayoutId id="2147484113" r:id="rId3"/>
    <p:sldLayoutId id="21474841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7400" cy="68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y305az3PQLk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utomeris.io/wp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visualisingdata.com/2014/04/the-fine-line-between-confusion-and-deceptio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uk/Calling-Bullshit-Skepticism-Data-Driven-World/dp/0525509186" TargetMode="External"/><Relationship Id="rId2" Type="http://schemas.openxmlformats.org/officeDocument/2006/relationships/hyperlink" Target="https://www.callingbullshit.org/syllabus.html#Visual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ime.com/3935281/what-are-my-health-risk-factor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hyperlink" Target="https://extremepresentation.com/design/7-charts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chezvoila.com/blog/yaxi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4" y="1866495"/>
            <a:ext cx="10955025" cy="1042336"/>
          </a:xfrm>
        </p:spPr>
        <p:txBody>
          <a:bodyPr>
            <a:normAutofit fontScale="90000"/>
          </a:bodyPr>
          <a:lstStyle/>
          <a:p>
            <a:r>
              <a:rPr lang="en-GB" dirty="0"/>
              <a:t>Calling </a:t>
            </a:r>
            <a:r>
              <a:rPr lang="en-GB" dirty="0" err="1"/>
              <a:t>Bullsh</a:t>
            </a:r>
            <a:r>
              <a:rPr lang="en-GB" dirty="0"/>
              <a:t>*t on Data Visualisations!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CM4125 – Topic 3</a:t>
            </a:r>
          </a:p>
        </p:txBody>
      </p:sp>
    </p:spTree>
    <p:extLst>
      <p:ext uri="{BB962C8B-B14F-4D97-AF65-F5344CB8AC3E}">
        <p14:creationId xmlns:p14="http://schemas.microsoft.com/office/powerpoint/2010/main" val="7169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5225-6863-BCF6-A7A0-0CC4F99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(of what NOT to do)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84E3F-8D98-DB3A-3D94-7072FA8F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B8606-5AB9-5853-4095-4C876750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5" name="Content Placeholder 14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4D8B1CA9-1A1B-0208-E9E8-E3FD2C334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313" y="1757363"/>
            <a:ext cx="7213600" cy="4057650"/>
          </a:xfrm>
        </p:spPr>
      </p:pic>
    </p:spTree>
    <p:extLst>
      <p:ext uri="{BB962C8B-B14F-4D97-AF65-F5344CB8AC3E}">
        <p14:creationId xmlns:p14="http://schemas.microsoft.com/office/powerpoint/2010/main" val="146703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5225-6863-BCF6-A7A0-0CC4F99E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(of what NOT to do)</a:t>
            </a:r>
          </a:p>
        </p:txBody>
      </p:sp>
      <p:pic>
        <p:nvPicPr>
          <p:cNvPr id="7" name="Online Media 6" title="'Dopesick' logarithmical scale deception for policymakers">
            <a:hlinkClick r:id="" action="ppaction://media"/>
            <a:extLst>
              <a:ext uri="{FF2B5EF4-FFF2-40B4-BE49-F238E27FC236}">
                <a16:creationId xmlns:a16="http://schemas.microsoft.com/office/drawing/2014/main" id="{9917E7F0-28EE-9965-78D4-43CC74BE8A8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62718" y="1783328"/>
            <a:ext cx="7181850" cy="40576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84E3F-8D98-DB3A-3D94-7072FA8F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B8606-5AB9-5853-4095-4C876750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erson sitting on a table pointing at something&#10;&#10;Description automatically generated">
            <a:extLst>
              <a:ext uri="{FF2B5EF4-FFF2-40B4-BE49-F238E27FC236}">
                <a16:creationId xmlns:a16="http://schemas.microsoft.com/office/drawing/2014/main" id="{6371343C-7864-0CC5-B20B-D08EADB21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329" r="7781"/>
          <a:stretch/>
        </p:blipFill>
        <p:spPr>
          <a:xfrm>
            <a:off x="985651" y="1141927"/>
            <a:ext cx="4773881" cy="48046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559E4-CB06-9582-B7EC-81F4804D6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EFE57-7D02-2819-B374-760F4753E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00CEF-3F3C-10C9-0D5A-DFF9B0A4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 descr="A person in a garment pointing&#10;&#10;Description automatically generated">
            <a:extLst>
              <a:ext uri="{FF2B5EF4-FFF2-40B4-BE49-F238E27FC236}">
                <a16:creationId xmlns:a16="http://schemas.microsoft.com/office/drawing/2014/main" id="{D8A35DA2-3A19-9AC1-8839-7544365A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074" y="1141927"/>
            <a:ext cx="4719726" cy="480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67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2069-E0FF-4238-BFDF-17F9CB4B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11" y="1138926"/>
            <a:ext cx="6036069" cy="757129"/>
          </a:xfrm>
        </p:spPr>
        <p:txBody>
          <a:bodyPr/>
          <a:lstStyle/>
          <a:p>
            <a:r>
              <a:rPr lang="es-ES" dirty="0"/>
              <a:t>5. </a:t>
            </a:r>
            <a:r>
              <a:rPr lang="en-GB" dirty="0"/>
              <a:t>An axis should have </a:t>
            </a:r>
            <a:r>
              <a:rPr lang="en-GB" i="1" dirty="0"/>
              <a:t>something</a:t>
            </a:r>
            <a:r>
              <a:rPr lang="en-GB" dirty="0"/>
              <a:t> on it</a:t>
            </a:r>
            <a:br>
              <a:rPr lang="en-GB" dirty="0"/>
            </a:b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178471-A00D-4231-B0D2-1094D7E83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8391" y="640679"/>
            <a:ext cx="5781509" cy="521166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A96A8-FFE5-40F2-908A-F65FDC49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2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2069-E0FF-4238-BFDF-17F9CB4B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11" y="1138926"/>
            <a:ext cx="6036069" cy="757129"/>
          </a:xfrm>
        </p:spPr>
        <p:txBody>
          <a:bodyPr/>
          <a:lstStyle/>
          <a:p>
            <a:r>
              <a:rPr lang="en-GB" dirty="0"/>
              <a:t>Like this</a:t>
            </a:r>
            <a:br>
              <a:rPr lang="en-GB" dirty="0"/>
            </a:b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A96A8-FFE5-40F2-908A-F65FDC49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B084A-F1E3-4674-8B7F-6E60F48E4B8D}"/>
              </a:ext>
            </a:extLst>
          </p:cNvPr>
          <p:cNvSpPr txBox="1"/>
          <p:nvPr/>
        </p:nvSpPr>
        <p:spPr>
          <a:xfrm>
            <a:off x="1644580" y="3246512"/>
            <a:ext cx="2173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Tools such as </a:t>
            </a:r>
            <a:r>
              <a:rPr lang="en-GB" dirty="0">
                <a:hlinkClick r:id="rId3"/>
              </a:rPr>
              <a:t>WebPlotDigitizer</a:t>
            </a:r>
            <a:r>
              <a:rPr lang="en-GB" dirty="0"/>
              <a:t> can help you get the missing info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BC7C213-CDE3-48EB-9E76-504C614FE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25214" y="631305"/>
            <a:ext cx="4919303" cy="5230413"/>
          </a:xfrm>
        </p:spPr>
      </p:pic>
    </p:spTree>
    <p:extLst>
      <p:ext uri="{BB962C8B-B14F-4D97-AF65-F5344CB8AC3E}">
        <p14:creationId xmlns:p14="http://schemas.microsoft.com/office/powerpoint/2010/main" val="218558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4857-7E2E-4C28-9236-AEBEE4AC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5" y="1026199"/>
            <a:ext cx="6015526" cy="757129"/>
          </a:xfrm>
        </p:spPr>
        <p:txBody>
          <a:bodyPr/>
          <a:lstStyle/>
          <a:p>
            <a:r>
              <a:rPr lang="en-GB" b="0" dirty="0"/>
              <a:t>6. </a:t>
            </a:r>
            <a:r>
              <a:rPr lang="en-GB" dirty="0"/>
              <a:t>Don’t</a:t>
            </a:r>
            <a:r>
              <a:rPr lang="en-GB" b="0" dirty="0"/>
              <a:t> invert the axis(?)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C21239-6093-4EB8-B45A-E94707B32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6537" y="571656"/>
            <a:ext cx="4329538" cy="541728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B6F4-A8A3-4604-B803-CBE56495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44A55D-CF08-4081-864C-4C86DF6C6952}"/>
              </a:ext>
            </a:extLst>
          </p:cNvPr>
          <p:cNvSpPr/>
          <p:nvPr/>
        </p:nvSpPr>
        <p:spPr>
          <a:xfrm>
            <a:off x="1736202" y="3074685"/>
            <a:ext cx="2820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The author defended it</a:t>
            </a:r>
            <a:r>
              <a:rPr lang="en-GB" dirty="0"/>
              <a:t>! </a:t>
            </a:r>
          </a:p>
          <a:p>
            <a:pPr algn="ctr"/>
            <a:r>
              <a:rPr lang="en-GB" dirty="0">
                <a:solidFill>
                  <a:srgbClr val="00B050"/>
                </a:solidFill>
              </a:rPr>
              <a:t>What’s your stance?</a:t>
            </a:r>
          </a:p>
        </p:txBody>
      </p:sp>
    </p:spTree>
    <p:extLst>
      <p:ext uri="{BB962C8B-B14F-4D97-AF65-F5344CB8AC3E}">
        <p14:creationId xmlns:p14="http://schemas.microsoft.com/office/powerpoint/2010/main" val="16220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F35C-D59F-D896-E4B3-7BBBD349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1" y="882588"/>
            <a:ext cx="10515600" cy="757129"/>
          </a:xfrm>
        </p:spPr>
        <p:txBody>
          <a:bodyPr/>
          <a:lstStyle/>
          <a:p>
            <a:r>
              <a:rPr lang="en-GB" dirty="0"/>
              <a:t>7. Avoid extrapolation!</a:t>
            </a:r>
          </a:p>
        </p:txBody>
      </p:sp>
      <p:pic>
        <p:nvPicPr>
          <p:cNvPr id="8" name="Content Placeholder 7" descr="A cartoon of a person and person&#10;&#10;Description automatically generated">
            <a:extLst>
              <a:ext uri="{FF2B5EF4-FFF2-40B4-BE49-F238E27FC236}">
                <a16:creationId xmlns:a16="http://schemas.microsoft.com/office/drawing/2014/main" id="{480B48FB-566B-321D-FB57-75939C05D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74" y="1814220"/>
            <a:ext cx="6956853" cy="445178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C2676-D552-B8CB-5307-6DA737CD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87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BC7F-C305-4422-82A2-4FFFF4CE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Proportional 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DE446-5AA9-4FF9-B91B-F41954861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“</a:t>
            </a:r>
            <a:r>
              <a:rPr lang="en-GB" i="1" dirty="0"/>
              <a:t>When a shaded region is used to represent a numerical value, the area of that shaded region should be directly proportional to the corresponding value”</a:t>
            </a:r>
          </a:p>
          <a:p>
            <a:endParaRPr lang="es-ES" i="1" dirty="0"/>
          </a:p>
          <a:p>
            <a:r>
              <a:rPr lang="en-GB" dirty="0"/>
              <a:t>Extends the argument for misleading axes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5F1E-FECD-4630-B655-74AC319F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6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8F016-CCAE-40F8-BC6B-C9241055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9BAF6-E30C-4DF7-9D5E-EBD4FBD6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0" y="1289785"/>
            <a:ext cx="4776100" cy="4420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8503C-7798-433C-A2A6-C13C7341D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43"/>
          <a:stretch/>
        </p:blipFill>
        <p:spPr>
          <a:xfrm>
            <a:off x="5741202" y="1761424"/>
            <a:ext cx="573879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2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98C87-D3D8-4209-9E64-4FEBDF5F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105CC-90C8-4BB2-ACA6-A199E9147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65" y="1171278"/>
            <a:ext cx="6349206" cy="47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57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D41C-6079-4E7A-9D10-983A6972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this lecture is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2609A-AE9D-4D9E-8932-2F9AC5A9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2" y="1757928"/>
            <a:ext cx="10732557" cy="4057777"/>
          </a:xfrm>
        </p:spPr>
        <p:txBody>
          <a:bodyPr/>
          <a:lstStyle/>
          <a:p>
            <a:r>
              <a:rPr lang="en-GB" sz="2400" dirty="0"/>
              <a:t>Based on Week 6 of the Calling </a:t>
            </a:r>
            <a:r>
              <a:rPr lang="en-GB" sz="2400" dirty="0" err="1"/>
              <a:t>Bullsh</a:t>
            </a:r>
            <a:r>
              <a:rPr lang="en-GB" sz="2400" dirty="0"/>
              <a:t>*t course of the University of Washington by Carl T. Bergstrom and </a:t>
            </a:r>
            <a:r>
              <a:rPr lang="en-GB" sz="2400" dirty="0" err="1"/>
              <a:t>Jevin</a:t>
            </a:r>
            <a:r>
              <a:rPr lang="en-GB" sz="2400" dirty="0"/>
              <a:t> West</a:t>
            </a:r>
          </a:p>
          <a:p>
            <a:pPr lvl="1"/>
            <a:r>
              <a:rPr lang="en-GB" sz="2000" dirty="0">
                <a:hlinkClick r:id="rId2"/>
              </a:rPr>
              <a:t>https://www.callingbullshit.org/syllabus.html#Visual</a:t>
            </a:r>
            <a:endParaRPr lang="en-GB" sz="2000" dirty="0"/>
          </a:p>
          <a:p>
            <a:pPr lvl="1"/>
            <a:endParaRPr lang="en-GB" sz="2000" dirty="0"/>
          </a:p>
          <a:p>
            <a:r>
              <a:rPr lang="en-GB" sz="2400" dirty="0"/>
              <a:t> Published as a book!</a:t>
            </a:r>
          </a:p>
          <a:p>
            <a:pPr lvl="1"/>
            <a:r>
              <a:rPr lang="en-GB" sz="2000" dirty="0">
                <a:hlinkClick r:id="rId3"/>
              </a:rPr>
              <a:t>https://www.amazon.co.uk/Calling-Bullshit-Skepticism-Data-Driven-World/dp/0525509186</a:t>
            </a:r>
            <a:r>
              <a:rPr lang="en-GB" sz="2000" dirty="0"/>
              <a:t> </a:t>
            </a:r>
          </a:p>
          <a:p>
            <a:pPr lvl="1"/>
            <a:endParaRPr lang="en-GB" sz="2000" dirty="0"/>
          </a:p>
          <a:p>
            <a:r>
              <a:rPr lang="en-GB" sz="2400" dirty="0"/>
              <a:t>Supplementary reading:</a:t>
            </a:r>
          </a:p>
          <a:p>
            <a:pPr lvl="1"/>
            <a:r>
              <a:rPr lang="en-GB" sz="2000" dirty="0"/>
              <a:t>Alberto Cairo (2019) </a:t>
            </a:r>
            <a:r>
              <a:rPr lang="en-GB" sz="2000" i="1" dirty="0"/>
              <a:t>How Charts Lie: Getting Smarter about Visual Information</a:t>
            </a:r>
            <a:r>
              <a:rPr lang="en-GB" sz="2000" dirty="0"/>
              <a:t>. W.W. Norton and Company.</a:t>
            </a:r>
          </a:p>
          <a:p>
            <a:pPr lvl="1"/>
            <a:r>
              <a:rPr lang="en-GB" sz="2000" dirty="0"/>
              <a:t>Edward Tufte (1983) </a:t>
            </a:r>
            <a:r>
              <a:rPr lang="en-GB" sz="2000" i="1" dirty="0"/>
              <a:t>The Visual Display of Quantitative Information</a:t>
            </a:r>
            <a:r>
              <a:rPr lang="en-GB" sz="2000" dirty="0"/>
              <a:t>. Chapters 2 (Graphical integrity) and 5 (</a:t>
            </a:r>
            <a:r>
              <a:rPr lang="en-GB" sz="2000" dirty="0" err="1"/>
              <a:t>Chartjunk</a:t>
            </a:r>
            <a:r>
              <a:rPr lang="en-GB" sz="2000" dirty="0"/>
              <a:t>: vibrations, grids, and ducks). </a:t>
            </a:r>
          </a:p>
          <a:p>
            <a:pPr lvl="1"/>
            <a:endParaRPr lang="en-GB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F476-2D5D-4150-9ACE-FDFC8BB4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0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013EC-7CE6-4811-BF72-65DA10C8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73805D-FD41-4036-BC9D-615AAA07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46" y="1034979"/>
            <a:ext cx="8726757" cy="4913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7FE19E-F3FC-432D-B535-5EC6F3EE22C8}"/>
              </a:ext>
            </a:extLst>
          </p:cNvPr>
          <p:cNvSpPr txBox="1"/>
          <p:nvPr/>
        </p:nvSpPr>
        <p:spPr>
          <a:xfrm>
            <a:off x="9352038" y="3148819"/>
            <a:ext cx="196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</a:rPr>
              <a:t>Should we violate the principle?</a:t>
            </a:r>
          </a:p>
        </p:txBody>
      </p:sp>
    </p:spTree>
    <p:extLst>
      <p:ext uri="{BB962C8B-B14F-4D97-AF65-F5344CB8AC3E}">
        <p14:creationId xmlns:p14="http://schemas.microsoft.com/office/powerpoint/2010/main" val="28999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4C23F-CEB8-46E1-83BC-66397670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5BC83-2329-4863-B85F-758D8867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321" y="989474"/>
            <a:ext cx="6911887" cy="4971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D77DC-522C-4C6B-85A7-783BB4A3C605}"/>
              </a:ext>
            </a:extLst>
          </p:cNvPr>
          <p:cNvSpPr txBox="1"/>
          <p:nvPr/>
        </p:nvSpPr>
        <p:spPr>
          <a:xfrm>
            <a:off x="211101" y="3290500"/>
            <a:ext cx="196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Radius ≠ Area</a:t>
            </a:r>
          </a:p>
        </p:txBody>
      </p:sp>
    </p:spTree>
    <p:extLst>
      <p:ext uri="{BB962C8B-B14F-4D97-AF65-F5344CB8AC3E}">
        <p14:creationId xmlns:p14="http://schemas.microsoft.com/office/powerpoint/2010/main" val="373674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C5224-FEBC-4D69-980E-D2E07872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272F6-3851-4615-AA87-A5CBE9D9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52" y="597877"/>
            <a:ext cx="6131095" cy="56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2BCFB-1C8E-441E-93EB-4CF77F19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DD95D-4988-4A9A-BA7F-D26468C1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923349"/>
            <a:ext cx="8533458" cy="53817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7BA039-5CBC-4270-8368-A99B6A0595C4}"/>
              </a:ext>
            </a:extLst>
          </p:cNvPr>
          <p:cNvSpPr/>
          <p:nvPr/>
        </p:nvSpPr>
        <p:spPr>
          <a:xfrm>
            <a:off x="127582" y="6449242"/>
            <a:ext cx="5861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https://time.com/3935281/what-are-my-health-risk-factors/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383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234B-79EE-40AF-8D59-CA9B2F3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2F4C35-3969-47CF-8306-6A7786B0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02" y="562080"/>
            <a:ext cx="6943725" cy="537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95595-0B1E-4622-8944-5862B2165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296" r="16027"/>
          <a:stretch/>
        </p:blipFill>
        <p:spPr>
          <a:xfrm>
            <a:off x="889322" y="3014506"/>
            <a:ext cx="5838825" cy="26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3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621DB7-144D-489D-8B03-40200BA8C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9031" y="920778"/>
            <a:ext cx="10457769" cy="488029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963EF-E061-457E-975D-46D9AA81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C57D1-1698-4975-8011-E216FB878245}"/>
              </a:ext>
            </a:extLst>
          </p:cNvPr>
          <p:cNvSpPr txBox="1"/>
          <p:nvPr/>
        </p:nvSpPr>
        <p:spPr>
          <a:xfrm>
            <a:off x="5114797" y="5614056"/>
            <a:ext cx="196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 is wrong in this one?</a:t>
            </a:r>
          </a:p>
        </p:txBody>
      </p:sp>
    </p:spTree>
    <p:extLst>
      <p:ext uri="{BB962C8B-B14F-4D97-AF65-F5344CB8AC3E}">
        <p14:creationId xmlns:p14="http://schemas.microsoft.com/office/powerpoint/2010/main" val="282072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BC7F-C305-4422-82A2-4FFFF4CE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9. Perspective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5F1E-FECD-4630-B655-74AC319F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D3C5CE-7600-4A49-880E-47E62A160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0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F9B5E-BB29-4075-9C7F-8DB49DB4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12153-73CD-46C7-8596-DAAD2A6A8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7" y="984720"/>
            <a:ext cx="5175397" cy="5250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C2BFE-90AC-4FA1-9325-4FDCEB45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879" y="2109787"/>
            <a:ext cx="48768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51E45-55B7-4D37-A594-100944DE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F1BBD-E49A-4ADC-A4C6-A36EC74C7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8" y="1314132"/>
            <a:ext cx="9378462" cy="466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49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5E6B9-C2F3-4E36-97B2-07881183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5B68A6-3AF0-42AC-9039-0EFAA402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4" y="1107967"/>
            <a:ext cx="7676038" cy="53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5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504B-F68E-47AA-868C-7CB922E2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1. Bar chart y-axis (dependent variable) </a:t>
            </a:r>
            <a:r>
              <a:rPr lang="en-GB" u="sng" dirty="0"/>
              <a:t>need to</a:t>
            </a:r>
            <a:r>
              <a:rPr lang="en-GB" b="0" dirty="0"/>
              <a:t> include zero</a:t>
            </a:r>
            <a:br>
              <a:rPr lang="en-GB" dirty="0"/>
            </a:b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B522C7-397D-47E4-94FA-041621624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480" y="2187077"/>
            <a:ext cx="4057650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87A10-7986-4672-B270-07297FE4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6DA6B6-B7DB-4074-837B-A5075E9A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051" y="2005687"/>
            <a:ext cx="4173930" cy="37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67D97-AF08-4743-AE5E-F6FF5229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4C859-56D3-48DA-939D-8242C14F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7" y="1278704"/>
            <a:ext cx="8326386" cy="46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56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F80E7-038E-4E3B-BCAA-3BFF3CC5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81C75-218B-4C75-8847-FFFC019A8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22" y="1135098"/>
            <a:ext cx="8009482" cy="494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49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BC7F-C305-4422-82A2-4FFFF4CE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224678"/>
            <a:ext cx="10515600" cy="1307109"/>
          </a:xfrm>
        </p:spPr>
        <p:txBody>
          <a:bodyPr/>
          <a:lstStyle/>
          <a:p>
            <a:r>
              <a:rPr lang="en-GB" dirty="0"/>
              <a:t>10. Don’t jump into early conclusions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5F1E-FECD-4630-B655-74AC319F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D3C5CE-7600-4A49-880E-47E62A160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653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DE61-C8CC-87D5-8778-64393954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Anyone knows who this is?</a:t>
            </a:r>
          </a:p>
        </p:txBody>
      </p:sp>
      <p:pic>
        <p:nvPicPr>
          <p:cNvPr id="8" name="Content Placeholder 7" descr="A person in a red shirt with his mouth open&#10;&#10;Description automatically generated">
            <a:extLst>
              <a:ext uri="{FF2B5EF4-FFF2-40B4-BE49-F238E27FC236}">
                <a16:creationId xmlns:a16="http://schemas.microsoft.com/office/drawing/2014/main" id="{6E4A7F6D-BDFD-9DD3-388D-07A6B3331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9537" y="1834558"/>
            <a:ext cx="6387152" cy="39032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C80B7-03A8-A09F-51EE-ECD9A163E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EE664-ED78-B172-4519-1D30D7BDB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65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7ABC-B4CC-0E64-5647-45F8E6E4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226127"/>
            <a:ext cx="10515600" cy="1954780"/>
          </a:xfrm>
        </p:spPr>
        <p:txBody>
          <a:bodyPr/>
          <a:lstStyle/>
          <a:p>
            <a:r>
              <a:rPr lang="en-GB" dirty="0"/>
              <a:t>Is there a way to choose the “right” plot?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728EA-30B5-90FF-BF7E-D4A829036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4771B-1D94-0A62-AECF-5DC3E254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27 September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8A244-E2D3-9024-A916-06B5BF865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48E23-0C99-A348-5CE6-44613BE6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74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FBB49-2756-18E4-49AD-569CCCD6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 descr="A diagram of different types of graphs&#10;&#10;Description automatically generated">
            <a:extLst>
              <a:ext uri="{FF2B5EF4-FFF2-40B4-BE49-F238E27FC236}">
                <a16:creationId xmlns:a16="http://schemas.microsoft.com/office/drawing/2014/main" id="{0ECDFF7E-F2D8-DDBA-E7F8-AD886A2B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33" y="789708"/>
            <a:ext cx="5510084" cy="545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87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1CCAF-3C55-441C-AF45-C08EDCB39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8408" y="6436884"/>
            <a:ext cx="6370899" cy="36512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https://extremepresentation.com/design/7-charts/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4949B-4183-4ADC-993B-BE07E1EF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61A20-4A1D-4B7C-AE30-612BBC6DA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2" t="7439" r="2209" b="2456"/>
          <a:stretch/>
        </p:blipFill>
        <p:spPr>
          <a:xfrm>
            <a:off x="2078532" y="719132"/>
            <a:ext cx="7553841" cy="568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15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FBB49-2756-18E4-49AD-569CCCD6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 descr="A group of icons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C548FBD-E50D-DDA0-A72B-A75B8E3CE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54" y="39426"/>
            <a:ext cx="9693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2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504B-F68E-47AA-868C-7CB922E2F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1. Bar chart y-axis (dependent variable) </a:t>
            </a:r>
            <a:r>
              <a:rPr lang="en-GB" u="sng" dirty="0"/>
              <a:t>need to</a:t>
            </a:r>
            <a:r>
              <a:rPr lang="en-GB" b="0" dirty="0"/>
              <a:t> include zero</a:t>
            </a:r>
            <a:br>
              <a:rPr lang="en-GB" dirty="0"/>
            </a:b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87A10-7986-4672-B270-07297FE4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B4DEBD-6372-B675-EDB0-6394EB340C86}"/>
              </a:ext>
            </a:extLst>
          </p:cNvPr>
          <p:cNvGrpSpPr/>
          <p:nvPr/>
        </p:nvGrpSpPr>
        <p:grpSpPr>
          <a:xfrm>
            <a:off x="7205869" y="1928479"/>
            <a:ext cx="4293200" cy="3883443"/>
            <a:chOff x="780153" y="1774151"/>
            <a:chExt cx="5073490" cy="45841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26DA6B6-B7DB-4074-837B-A5075E9AC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153" y="1774151"/>
              <a:ext cx="5073490" cy="45299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9FAE739-5760-449F-A3DA-BE7E481FF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153" y="2076260"/>
              <a:ext cx="5073490" cy="4282026"/>
            </a:xfrm>
            <a:prstGeom prst="rect">
              <a:avLst/>
            </a:prstGeom>
          </p:spPr>
        </p:pic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5AEE0C07-EAE4-4656-863B-25A3CDC523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9992459"/>
              </p:ext>
            </p:extLst>
          </p:nvPr>
        </p:nvGraphicFramePr>
        <p:xfrm>
          <a:off x="1375508" y="2357533"/>
          <a:ext cx="4720492" cy="3757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4271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DEDD-7D97-40B9-8F26-33B554276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2" y="1026199"/>
            <a:ext cx="11083539" cy="757129"/>
          </a:xfrm>
        </p:spPr>
        <p:txBody>
          <a:bodyPr/>
          <a:lstStyle/>
          <a:p>
            <a:r>
              <a:rPr lang="en-GB" b="0" dirty="0"/>
              <a:t>2. Line graph y-axis </a:t>
            </a:r>
            <a:r>
              <a:rPr lang="en-GB" u="sng" dirty="0"/>
              <a:t>don’t need</a:t>
            </a:r>
            <a:r>
              <a:rPr lang="en-GB" b="0" dirty="0"/>
              <a:t> to</a:t>
            </a:r>
            <a:r>
              <a:rPr lang="en-GB" dirty="0"/>
              <a:t> </a:t>
            </a:r>
            <a:r>
              <a:rPr lang="en-GB" b="0" dirty="0"/>
              <a:t>include zero zero</a:t>
            </a:r>
            <a:br>
              <a:rPr lang="en-GB" dirty="0"/>
            </a:b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9BA0D8-8487-4573-9598-69A2B2AFB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644" y="1676733"/>
            <a:ext cx="6173547" cy="46283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3A5CA-AD54-4A2B-8F78-DFCE5F07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2511D-F387-4584-BA91-DA1067D7E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25" y="2319260"/>
            <a:ext cx="57435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B58D-B4DB-4948-AD2E-29B71D47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F63FBA-BCC1-409A-95E8-6B0EEC5FA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3554" y="1968378"/>
            <a:ext cx="5890642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47389-1BE5-4B43-8356-61564DC0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AFC4D-91B7-4525-ADB3-65C4C3A55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26" y="1968378"/>
            <a:ext cx="5913474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3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57DD-769C-4CF3-8249-F8AADE257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AA8DA7-D2B1-45F2-B7CC-737B39DED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843" y="1774151"/>
            <a:ext cx="6036805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A2B4D-1166-42B6-A97F-4A983EEC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12FC28-E46B-4B80-9402-CC495DD79789}"/>
              </a:ext>
            </a:extLst>
          </p:cNvPr>
          <p:cNvSpPr/>
          <p:nvPr/>
        </p:nvSpPr>
        <p:spPr>
          <a:xfrm rot="10800000" flipV="1">
            <a:off x="100453" y="6449242"/>
            <a:ext cx="7027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hlinkClick r:id="rId4"/>
              </a:rPr>
              <a:t>Gagnon, F. (2018). A golden ratio for line charts with truncated y-axis</a:t>
            </a:r>
            <a:endParaRPr lang="en-GB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B8C48C-1AB5-48E2-A609-F72A8419B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507" y="1026199"/>
            <a:ext cx="4530655" cy="521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4352E-A888-467F-AD05-179467824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074" y="1788995"/>
            <a:ext cx="2311519" cy="1231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7F92EC-F90E-41DC-BDB4-AB1801D5E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074" y="3175243"/>
            <a:ext cx="2343150" cy="971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31B3BA-FC2A-45A4-8CC1-76DDED83B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9682" y="4433863"/>
            <a:ext cx="4530655" cy="9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5004-255B-4C6A-8AB4-8E8D6C32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3. </a:t>
            </a:r>
            <a:r>
              <a:rPr lang="en-GB" u="sng" dirty="0"/>
              <a:t>No</a:t>
            </a:r>
            <a:r>
              <a:rPr lang="en-GB" b="0" dirty="0"/>
              <a:t> multiple axes on a single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A1280E-4FAB-4371-83ED-BE24D070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6333" y="1757363"/>
            <a:ext cx="5758569" cy="438218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DDD2F-0E45-4127-A53F-14191262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E05C04F-08BA-4225-B5F5-306E8A8838B5}"/>
              </a:ext>
            </a:extLst>
          </p:cNvPr>
          <p:cNvSpPr/>
          <p:nvPr/>
        </p:nvSpPr>
        <p:spPr>
          <a:xfrm>
            <a:off x="5235191" y="2980540"/>
            <a:ext cx="611275" cy="241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6EE99AF-21D1-4E22-8343-D7C677BDEDF9}"/>
              </a:ext>
            </a:extLst>
          </p:cNvPr>
          <p:cNvSpPr/>
          <p:nvPr/>
        </p:nvSpPr>
        <p:spPr>
          <a:xfrm>
            <a:off x="4412901" y="3132940"/>
            <a:ext cx="611275" cy="241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49FC2-F53F-4693-8E55-05E5C6BEE51E}"/>
              </a:ext>
            </a:extLst>
          </p:cNvPr>
          <p:cNvSpPr txBox="1"/>
          <p:nvPr/>
        </p:nvSpPr>
        <p:spPr>
          <a:xfrm>
            <a:off x="9603247" y="3523176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How to solve this?</a:t>
            </a:r>
          </a:p>
        </p:txBody>
      </p:sp>
    </p:spTree>
    <p:extLst>
      <p:ext uri="{BB962C8B-B14F-4D97-AF65-F5344CB8AC3E}">
        <p14:creationId xmlns:p14="http://schemas.microsoft.com/office/powerpoint/2010/main" val="288672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BE19-659D-4992-91EE-9F5DC118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1026199"/>
            <a:ext cx="11000314" cy="757129"/>
          </a:xfrm>
        </p:spPr>
        <p:txBody>
          <a:bodyPr/>
          <a:lstStyle/>
          <a:p>
            <a:r>
              <a:rPr lang="en-GB" b="0" dirty="0"/>
              <a:t>4. An axis should </a:t>
            </a:r>
            <a:r>
              <a:rPr lang="en-GB" u="sng" dirty="0"/>
              <a:t>not</a:t>
            </a:r>
            <a:r>
              <a:rPr lang="en-GB" b="0" dirty="0"/>
              <a:t> change scales midstream</a:t>
            </a:r>
            <a:br>
              <a:rPr lang="en-GB" b="0" dirty="0"/>
            </a:br>
            <a:endParaRPr lang="en-GB" b="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67D6AF-9A03-4E09-9948-8525454C2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4089" y="1918137"/>
            <a:ext cx="5838047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BB321-CB79-41E7-B9F4-AB874C19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CE323-8728-40E8-AB73-72707B3DC40D}"/>
              </a:ext>
            </a:extLst>
          </p:cNvPr>
          <p:cNvSpPr txBox="1"/>
          <p:nvPr/>
        </p:nvSpPr>
        <p:spPr>
          <a:xfrm>
            <a:off x="9766337" y="2932831"/>
            <a:ext cx="157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Use log scales!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CE2D7-A2ED-9590-9A93-67398DDC176B}"/>
              </a:ext>
            </a:extLst>
          </p:cNvPr>
          <p:cNvSpPr txBox="1"/>
          <p:nvPr/>
        </p:nvSpPr>
        <p:spPr>
          <a:xfrm>
            <a:off x="9603247" y="3957000"/>
            <a:ext cx="180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B050"/>
                </a:solidFill>
              </a:rPr>
              <a:t>Is this plot using the “golden ratio”?</a:t>
            </a:r>
          </a:p>
        </p:txBody>
      </p:sp>
    </p:spTree>
    <p:extLst>
      <p:ext uri="{BB962C8B-B14F-4D97-AF65-F5344CB8AC3E}">
        <p14:creationId xmlns:p14="http://schemas.microsoft.com/office/powerpoint/2010/main" val="257295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GU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216A"/>
      </a:accent1>
      <a:accent2>
        <a:srgbClr val="00A3DA"/>
      </a:accent2>
      <a:accent3>
        <a:srgbClr val="F2B229"/>
      </a:accent3>
      <a:accent4>
        <a:srgbClr val="E88A2C"/>
      </a:accent4>
      <a:accent5>
        <a:srgbClr val="D91F53"/>
      </a:accent5>
      <a:accent6>
        <a:srgbClr val="80AE3D"/>
      </a:accent6>
      <a:hlink>
        <a:srgbClr val="C51473"/>
      </a:hlink>
      <a:folHlink>
        <a:srgbClr val="0067A4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1970</TotalTime>
  <Words>1387</Words>
  <Application>Microsoft Office PowerPoint</Application>
  <PresentationFormat>Widescreen</PresentationFormat>
  <Paragraphs>157</Paragraphs>
  <Slides>37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Office Theme</vt:lpstr>
      <vt:lpstr>1_Custom Design</vt:lpstr>
      <vt:lpstr>Custom Design</vt:lpstr>
      <vt:lpstr>Calling Bullsh*t on Data Visualisations!</vt:lpstr>
      <vt:lpstr>What this lecture is about?</vt:lpstr>
      <vt:lpstr>1. Bar chart y-axis (dependent variable) need to include zero </vt:lpstr>
      <vt:lpstr>1. Bar chart y-axis (dependent variable) need to include zero </vt:lpstr>
      <vt:lpstr>2. Line graph y-axis don’t need to include zero zero </vt:lpstr>
      <vt:lpstr>Well…</vt:lpstr>
      <vt:lpstr>Solution</vt:lpstr>
      <vt:lpstr>3. No multiple axes on a single graph</vt:lpstr>
      <vt:lpstr>4. An axis should not change scales midstream </vt:lpstr>
      <vt:lpstr>Example (of what NOT to do)</vt:lpstr>
      <vt:lpstr>Example (of what NOT to do)</vt:lpstr>
      <vt:lpstr>PowerPoint Presentation</vt:lpstr>
      <vt:lpstr>5. An axis should have something on it </vt:lpstr>
      <vt:lpstr>Like this </vt:lpstr>
      <vt:lpstr>6. Don’t invert the axis(?)</vt:lpstr>
      <vt:lpstr>7. Avoid extrapolation!</vt:lpstr>
      <vt:lpstr>8. Proportional 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 Perspective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 Don’t jump into early conclusions</vt:lpstr>
      <vt:lpstr>Anyone knows who this is?</vt:lpstr>
      <vt:lpstr>Is there a way to choose the “right” plot?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Carlos Moreno-Garcia (socet)</cp:lastModifiedBy>
  <cp:revision>142</cp:revision>
  <cp:lastPrinted>2019-07-05T12:26:37Z</cp:lastPrinted>
  <dcterms:created xsi:type="dcterms:W3CDTF">2019-06-17T11:08:50Z</dcterms:created>
  <dcterms:modified xsi:type="dcterms:W3CDTF">2024-09-27T11:15:34Z</dcterms:modified>
</cp:coreProperties>
</file>